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3588" cy="6858000"/>
  <p:notesSz cx="6858000" cy="9144000"/>
  <p:embeddedFontLst>
    <p:embeddedFont>
      <p:font typeface="Arial Black" panose="020B0A04020102020204" pitchFamily="34" charset="0"/>
      <p:regular r:id="rId25"/>
      <p:bold r:id="rId26"/>
    </p:embeddedFont>
    <p:embeddedFont>
      <p:font typeface="Book Antiqua" panose="02040602050305030304" pitchFamily="18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15EDC3-EF77-488B-881D-DBF4DE89707C}">
  <a:tblStyle styleId="{D415EDC3-EF77-488B-881D-DBF4DE8970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-4qTF-LRUYu3DxbdsVgDQjWzVNTE2C2t/view?usp=sharin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-4qTF-LRUYu3DxbdsVgDQjWzVNTE2C2t/view?usp=sharin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3d0e9c570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3d0e9c570_1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73d0e9c570_1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fc669df3a_5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fc669df3a_5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6fc669df3a_5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fc669df3a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fc669df3a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6fc669df3a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fc669df3a_5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fc669df3a_5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6fc669df3a_5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3d0e9c570_6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3d0e9c570_6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73d0e9c570_6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fc669df3a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fc669df3a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6fc669df3a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3d0e9c570_6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3d0e9c570_6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73d0e9c570_6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fc669df3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fc669df3a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6fc669df3a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fc669df3a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fc669df3a_5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6fc669df3a_5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fc669df3a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fc669df3a_2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6fc669df3a_2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fc669df3a_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6fc669df3a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fc669df3a_5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fc669df3a_5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6fc669df3a_5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fc669df3a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6fc669df3a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fc669df3a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u="sng">
                <a:solidFill>
                  <a:schemeClr val="hlink"/>
                </a:solidFill>
                <a:latin typeface="Arial Black"/>
                <a:ea typeface="Arial Black"/>
                <a:cs typeface="Arial Black"/>
                <a:sym typeface="Arial Black"/>
                <a:hlinkClick r:id="rId3"/>
              </a:rPr>
              <a:t>https://drive.google.com/file/d/1-4qTF-LRUYu3DxbdsVgDQjWzVNTE2C2t/view?usp=sharing</a:t>
            </a:r>
            <a:endParaRPr/>
          </a:p>
        </p:txBody>
      </p:sp>
      <p:sp>
        <p:nvSpPr>
          <p:cNvPr id="102" name="Google Shape;102;g6fc669df3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3d0e9c570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Arial Black"/>
                <a:ea typeface="Arial Black"/>
                <a:cs typeface="Arial Black"/>
                <a:sym typeface="Arial Black"/>
                <a:hlinkClick r:id="rId3"/>
              </a:rPr>
              <a:t>https://drive.google.com/file/d/1-4qTF-LRUYu3DxbdsVgDQjWzVNTE2C2t/view?usp=sharing</a:t>
            </a:r>
            <a:endParaRPr/>
          </a:p>
        </p:txBody>
      </p:sp>
      <p:sp>
        <p:nvSpPr>
          <p:cNvPr id="136" name="Google Shape;136;g73d0e9c570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fc669df3a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fc669df3a_2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6fc669df3a_2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fc669df3a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fc669df3a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6fc669df3a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3d0e9c570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3d0e9c570_1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73d0e9c570_1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fc669df3a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fc669df3a_5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6fc669df3a_5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44" y="0"/>
            <a:ext cx="121793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558452" y="4026760"/>
            <a:ext cx="10561375" cy="154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  <a:defRPr sz="6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24398" y="3290998"/>
            <a:ext cx="5481489" cy="48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4"/>
              </a:spcBef>
              <a:spcAft>
                <a:spcPts val="0"/>
              </a:spcAft>
              <a:buClr>
                <a:schemeClr val="lt1"/>
              </a:buClr>
              <a:buSzPts val="3467"/>
              <a:buFont typeface="Book Antiqua"/>
              <a:buNone/>
              <a:defRPr sz="3466" b="0" i="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>
            <a:spLocks noGrp="1"/>
          </p:cNvSpPr>
          <p:nvPr>
            <p:ph type="pic" idx="2"/>
          </p:nvPr>
        </p:nvSpPr>
        <p:spPr>
          <a:xfrm>
            <a:off x="5652713" y="719998"/>
            <a:ext cx="5820487" cy="53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334"/>
              </a:spcBef>
              <a:spcAft>
                <a:spcPts val="0"/>
              </a:spcAft>
              <a:buClr>
                <a:srgbClr val="102535"/>
              </a:buClr>
              <a:buSzPts val="4267"/>
              <a:buFont typeface="Arial Black"/>
              <a:buNone/>
              <a:defRPr sz="4267" b="1" i="0" u="none" strike="noStrike" cap="none">
                <a:solidFill>
                  <a:srgbClr val="102535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3734"/>
              <a:buFont typeface="Arial Black"/>
              <a:buNone/>
              <a:defRPr sz="3734" b="1" i="0" u="none" strike="noStrike" cap="none">
                <a:solidFill>
                  <a:srgbClr val="005A9C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Book Antiqua"/>
              <a:buNone/>
              <a:defRPr sz="3200" b="0" i="0" u="none" strike="noStrike" cap="none">
                <a:solidFill>
                  <a:srgbClr val="3F3F3F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D40000"/>
              </a:buClr>
              <a:buSzPts val="2667"/>
              <a:buFont typeface="Arial"/>
              <a:buNone/>
              <a:defRPr sz="2667" b="0" i="0" u="none" strike="noStrike" cap="none">
                <a:solidFill>
                  <a:srgbClr val="3F3F3F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2667"/>
              <a:buFont typeface="Book Antiqua"/>
              <a:buNone/>
              <a:defRPr sz="2667" b="0" i="1" u="none" strike="noStrike" cap="none">
                <a:solidFill>
                  <a:srgbClr val="3F3F3F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25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13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719999" y="719998"/>
            <a:ext cx="4500000" cy="53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4"/>
              </a:spcBef>
              <a:spcAft>
                <a:spcPts val="0"/>
              </a:spcAft>
              <a:buClr>
                <a:srgbClr val="102535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25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13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4821382" y="729640"/>
            <a:ext cx="6660000" cy="53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4"/>
              </a:spcBef>
              <a:spcAft>
                <a:spcPts val="0"/>
              </a:spcAft>
              <a:buClr>
                <a:srgbClr val="102535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>
            <a:spLocks noGrp="1"/>
          </p:cNvSpPr>
          <p:nvPr>
            <p:ph type="pic" idx="2"/>
          </p:nvPr>
        </p:nvSpPr>
        <p:spPr>
          <a:xfrm>
            <a:off x="720000" y="720000"/>
            <a:ext cx="3660595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334"/>
              </a:spcBef>
              <a:spcAft>
                <a:spcPts val="0"/>
              </a:spcAft>
              <a:buClr>
                <a:srgbClr val="102535"/>
              </a:buClr>
              <a:buSzPts val="2800"/>
              <a:buFont typeface="Arial Black"/>
              <a:buNone/>
              <a:defRPr sz="2800" b="1" i="0" u="none" strike="noStrike" cap="none">
                <a:solidFill>
                  <a:srgbClr val="102535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2400"/>
              <a:buFont typeface="Arial Black"/>
              <a:buNone/>
              <a:defRPr sz="2400" b="1" i="0" u="none" strike="noStrike" cap="none">
                <a:solidFill>
                  <a:srgbClr val="005A9C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rgbClr val="3F3F3F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D4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Book Antiqua"/>
              <a:buNone/>
              <a:defRPr sz="1600" b="0" i="1" u="none" strike="noStrike" cap="none">
                <a:solidFill>
                  <a:srgbClr val="3F3F3F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25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13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14"/>
          <p:cNvSpPr>
            <a:spLocks noGrp="1"/>
          </p:cNvSpPr>
          <p:nvPr>
            <p:ph type="pic" idx="2"/>
          </p:nvPr>
        </p:nvSpPr>
        <p:spPr>
          <a:xfrm>
            <a:off x="720000" y="720000"/>
            <a:ext cx="10753200" cy="54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334"/>
              </a:spcBef>
              <a:spcAft>
                <a:spcPts val="0"/>
              </a:spcAft>
              <a:buClr>
                <a:srgbClr val="102535"/>
              </a:buClr>
              <a:buSzPts val="2800"/>
              <a:buFont typeface="Arial Black"/>
              <a:buNone/>
              <a:defRPr sz="2800" b="1" i="0" u="none" strike="noStrike" cap="none">
                <a:solidFill>
                  <a:srgbClr val="102535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2400"/>
              <a:buFont typeface="Arial Black"/>
              <a:buNone/>
              <a:defRPr sz="2400" b="1" i="0" u="none" strike="noStrike" cap="none">
                <a:solidFill>
                  <a:srgbClr val="005A9C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rgbClr val="3F3F3F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D4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Book Antiqua"/>
              <a:buNone/>
              <a:defRPr sz="1600" b="0" i="1" u="none" strike="noStrike" cap="none">
                <a:solidFill>
                  <a:srgbClr val="3F3F3F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start blue">
  <p:cSld name="1_Section start blu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200157" y="4015719"/>
            <a:ext cx="9512686" cy="65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  <a:defRPr sz="4200" b="1" i="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1217469" y="4860000"/>
            <a:ext cx="57600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4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 Antiqua"/>
              <a:buNone/>
              <a:defRPr b="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start blue">
  <p:cSld name="2_Section start blu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200157" y="4015719"/>
            <a:ext cx="9512686" cy="65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  <a:defRPr sz="4200" b="1" i="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217469" y="4860000"/>
            <a:ext cx="57600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4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 Antiqua"/>
              <a:buNone/>
              <a:defRPr b="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tart red">
  <p:cSld name="Section start red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196202" y="4015719"/>
            <a:ext cx="9512686" cy="65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  <a:defRPr sz="4200" b="1" i="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217468" y="4860000"/>
            <a:ext cx="57600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4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 Antiqua"/>
              <a:buNone/>
              <a:defRPr b="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tart gold">
  <p:cSld name="Section start gold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1200157" y="4015719"/>
            <a:ext cx="9512686" cy="65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  <a:defRPr sz="4200" b="1" i="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1217468" y="4860000"/>
            <a:ext cx="57600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4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 Antiqua"/>
              <a:buNone/>
              <a:defRPr b="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20000" y="720000"/>
            <a:ext cx="107532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53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10753200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4"/>
              </a:spcBef>
              <a:spcAft>
                <a:spcPts val="0"/>
              </a:spcAft>
              <a:buClr>
                <a:srgbClr val="102535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25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13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25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13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720000" y="720000"/>
            <a:ext cx="10753200" cy="53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4"/>
              </a:spcBef>
              <a:spcAft>
                <a:spcPts val="0"/>
              </a:spcAft>
              <a:buClr>
                <a:srgbClr val="102535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720000" y="720000"/>
            <a:ext cx="107532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53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5220000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4"/>
              </a:spcBef>
              <a:spcAft>
                <a:spcPts val="0"/>
              </a:spcAft>
              <a:buClr>
                <a:srgbClr val="102535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2"/>
          </p:nvPr>
        </p:nvSpPr>
        <p:spPr>
          <a:xfrm>
            <a:off x="6253200" y="2160000"/>
            <a:ext cx="5220000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4"/>
              </a:spcBef>
              <a:spcAft>
                <a:spcPts val="0"/>
              </a:spcAft>
              <a:buClr>
                <a:srgbClr val="102535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25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13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719999" y="720000"/>
            <a:ext cx="107532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535"/>
              </a:buClr>
              <a:buSzPts val="3800"/>
              <a:buFont typeface="Arial Black"/>
              <a:buNone/>
              <a:defRPr sz="3800" b="1" i="0" u="none" strike="noStrike" cap="none">
                <a:solidFill>
                  <a:srgbClr val="102535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719999" y="2160000"/>
            <a:ext cx="10753199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334"/>
              </a:spcBef>
              <a:spcAft>
                <a:spcPts val="0"/>
              </a:spcAft>
              <a:buClr>
                <a:srgbClr val="102535"/>
              </a:buClr>
              <a:buSzPts val="2800"/>
              <a:buFont typeface="Arial Black"/>
              <a:buNone/>
              <a:defRPr sz="2800" b="1" i="0" u="none" strike="noStrike" cap="none">
                <a:solidFill>
                  <a:srgbClr val="102535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2400"/>
              <a:buFont typeface="Arial Black"/>
              <a:buNone/>
              <a:defRPr sz="2400" b="1" i="0" u="none" strike="noStrike" cap="none">
                <a:solidFill>
                  <a:srgbClr val="005A9C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rgbClr val="3F3F3F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D4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Book Antiqua"/>
              <a:buNone/>
              <a:defRPr sz="1600" b="0" i="1" u="none" strike="noStrike" cap="none">
                <a:solidFill>
                  <a:srgbClr val="3F3F3F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25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595959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9072885" y="6480000"/>
            <a:ext cx="2400313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595959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595959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595959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595959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595959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595959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595959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595959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595959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20000" y="720000"/>
            <a:ext cx="107532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535"/>
              </a:buClr>
              <a:buSzPts val="3800"/>
              <a:buFont typeface="Arial Black"/>
              <a:buNone/>
              <a:defRPr sz="3800" b="1" i="0" u="none" strike="noStrike" cap="none">
                <a:solidFill>
                  <a:srgbClr val="102535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10753200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334"/>
              </a:spcBef>
              <a:spcAft>
                <a:spcPts val="0"/>
              </a:spcAft>
              <a:buClr>
                <a:srgbClr val="102535"/>
              </a:buClr>
              <a:buSzPts val="2800"/>
              <a:buFont typeface="Arial Black"/>
              <a:buNone/>
              <a:defRPr sz="2800" b="1" i="0" u="none" strike="noStrike" cap="none">
                <a:solidFill>
                  <a:srgbClr val="102535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2400"/>
              <a:buFont typeface="Arial Black"/>
              <a:buNone/>
              <a:defRPr sz="2400" b="1" i="0" u="none" strike="noStrike" cap="none">
                <a:solidFill>
                  <a:srgbClr val="005A9C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rgbClr val="3F3F3F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D4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Book Antiqua"/>
              <a:buNone/>
              <a:defRPr sz="1600" b="0" i="1" u="none" strike="noStrike" cap="none">
                <a:solidFill>
                  <a:srgbClr val="3F3F3F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25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595959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13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595959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595959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595959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595959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595959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595959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595959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595959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595959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8"/>
          <p:cNvCxnSpPr/>
          <p:nvPr/>
        </p:nvCxnSpPr>
        <p:spPr>
          <a:xfrm>
            <a:off x="720000" y="6300000"/>
            <a:ext cx="10753200" cy="0"/>
          </a:xfrm>
          <a:prstGeom prst="straightConnector1">
            <a:avLst/>
          </a:prstGeom>
          <a:noFill/>
          <a:ln w="31750" cap="flat" cmpd="sng">
            <a:solidFill>
              <a:srgbClr val="D4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624398" y="3290998"/>
            <a:ext cx="5481489" cy="48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67"/>
              <a:buFont typeface="Book Antiqua"/>
              <a:buNone/>
            </a:pPr>
            <a:r>
              <a:rPr lang="en-US"/>
              <a:t>Group 3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4479900" y="5920175"/>
            <a:ext cx="73317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67"/>
              <a:buFont typeface="Book Antiqua"/>
              <a:buNone/>
            </a:pPr>
            <a:r>
              <a:rPr lang="en-US" sz="1800"/>
              <a:t>Jared Linklater, Jennifer Huynh, Christian Piscioneri</a:t>
            </a:r>
            <a:endParaRPr sz="18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25" y="5998850"/>
            <a:ext cx="2346800" cy="402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558452" y="3950560"/>
            <a:ext cx="10561500" cy="1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</a:pPr>
            <a:r>
              <a:rPr lang="en-US" sz="5400"/>
              <a:t>Future Tactical Management System </a:t>
            </a:r>
            <a:endParaRPr sz="5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</a:pPr>
            <a:r>
              <a:rPr lang="en-US" sz="5200"/>
              <a:t>(fTMS)</a:t>
            </a:r>
            <a:endParaRPr sz="5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00" cy="1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University of Adelaide</a:t>
            </a: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525" y="1586250"/>
            <a:ext cx="7733399" cy="44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10753200" cy="8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Observer Pattern Example</a:t>
            </a:r>
            <a:endParaRPr/>
          </a:p>
        </p:txBody>
      </p:sp>
      <p:sp>
        <p:nvSpPr>
          <p:cNvPr id="201" name="Google Shape;201;p24"/>
          <p:cNvSpPr txBox="1"/>
          <p:nvPr/>
        </p:nvSpPr>
        <p:spPr>
          <a:xfrm>
            <a:off x="286175" y="2022875"/>
            <a:ext cx="2832000" cy="15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Book Antiqua"/>
                <a:ea typeface="Book Antiqua"/>
                <a:cs typeface="Book Antiqua"/>
                <a:sym typeface="Book Antiqua"/>
              </a:rPr>
              <a:t>When track is created: create an icon &amp; attach other listeners.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3068850" y="1825500"/>
            <a:ext cx="296100" cy="19539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4"/>
          <p:cNvSpPr txBox="1"/>
          <p:nvPr/>
        </p:nvSpPr>
        <p:spPr>
          <a:xfrm>
            <a:off x="286175" y="4056975"/>
            <a:ext cx="2832000" cy="1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Book Antiqua"/>
                <a:ea typeface="Book Antiqua"/>
                <a:cs typeface="Book Antiqua"/>
                <a:sym typeface="Book Antiqua"/>
              </a:rPr>
              <a:t>When track is updated: update track’s icon.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3068850" y="4174675"/>
            <a:ext cx="296100" cy="7578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4"/>
          <p:cNvSpPr txBox="1"/>
          <p:nvPr/>
        </p:nvSpPr>
        <p:spPr>
          <a:xfrm>
            <a:off x="286175" y="5077075"/>
            <a:ext cx="2832000" cy="9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Book Antiqua"/>
                <a:ea typeface="Book Antiqua"/>
                <a:cs typeface="Book Antiqua"/>
                <a:sym typeface="Book Antiqua"/>
              </a:rPr>
              <a:t>When track is deleted: delete track’s icon.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3068850" y="5338375"/>
            <a:ext cx="296100" cy="4539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>
            <a:spLocks noGrp="1"/>
          </p:cNvSpPr>
          <p:nvPr>
            <p:ph type="title"/>
          </p:nvPr>
        </p:nvSpPr>
        <p:spPr>
          <a:xfrm>
            <a:off x="720000" y="548650"/>
            <a:ext cx="10884300" cy="8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Persistence: MongoDB &amp; Mongoose ODM</a:t>
            </a:r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00" cy="1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University of Adelaide</a:t>
            </a:r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body" idx="1"/>
          </p:nvPr>
        </p:nvSpPr>
        <p:spPr>
          <a:xfrm>
            <a:off x="720000" y="1824050"/>
            <a:ext cx="10753200" cy="4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0" algn="l" rtl="0"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2400"/>
              <a:buFont typeface="Arial Black"/>
              <a:buNone/>
            </a:pPr>
            <a:r>
              <a:rPr lang="en-US"/>
              <a:t>Server component was required to...</a:t>
            </a: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Store user data, system settings &amp; layouts</a:t>
            </a: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Verify that data to be stored by the system was valid</a:t>
            </a:r>
            <a:endParaRPr/>
          </a:p>
          <a:p>
            <a:pPr marL="0" lvl="0" indent="0" algn="l" rtl="0">
              <a:spcBef>
                <a:spcPts val="667"/>
              </a:spcBef>
              <a:spcAft>
                <a:spcPts val="0"/>
              </a:spcAft>
              <a:buNone/>
            </a:pPr>
            <a:endParaRPr sz="2400">
              <a:solidFill>
                <a:srgbClr val="005A9C"/>
              </a:solidFill>
            </a:endParaRPr>
          </a:p>
          <a:p>
            <a:pPr marL="0" lvl="0" indent="0" algn="l" rtl="0">
              <a:spcBef>
                <a:spcPts val="667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5A9C"/>
                </a:solidFill>
              </a:rPr>
              <a:t>Solution: MongoDB &amp; Mongoose ODM</a:t>
            </a:r>
            <a:endParaRPr sz="2400">
              <a:solidFill>
                <a:srgbClr val="005A9C"/>
              </a:solidFill>
            </a:endParaRPr>
          </a:p>
          <a:p>
            <a:pPr marL="176400" lvl="3" indent="-172800" algn="l" rtl="0"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MongoDB is fast and flexible with a useful GUI (MongoDB Compass)</a:t>
            </a:r>
            <a:endParaRPr/>
          </a:p>
          <a:p>
            <a:pPr marL="176400" lvl="3" indent="-172800" algn="l" rtl="0"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Stores JSON-like objects; perfect fit for Javascript</a:t>
            </a:r>
            <a:endParaRPr/>
          </a:p>
          <a:p>
            <a:pPr marL="176400" lvl="3" indent="-172800" algn="l" rtl="0"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Mongoose ODM helps verify schemas and simplify code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10753200" cy="8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Role-Based Access Control &amp; Sessions</a:t>
            </a:r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00" cy="1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University of Adelaide</a:t>
            </a:r>
            <a:endParaRPr/>
          </a:p>
        </p:txBody>
      </p:sp>
      <p:sp>
        <p:nvSpPr>
          <p:cNvPr id="224" name="Google Shape;224;p26"/>
          <p:cNvSpPr txBox="1">
            <a:spLocks noGrp="1"/>
          </p:cNvSpPr>
          <p:nvPr>
            <p:ph type="body" idx="1"/>
          </p:nvPr>
        </p:nvSpPr>
        <p:spPr>
          <a:xfrm>
            <a:off x="720000" y="1824050"/>
            <a:ext cx="10753200" cy="4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0" algn="l" rtl="0"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2400"/>
              <a:buFont typeface="Arial Black"/>
              <a:buNone/>
            </a:pPr>
            <a:r>
              <a:rPr lang="en-US"/>
              <a:t>Server component was required to...</a:t>
            </a: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Provide authentication and authorisation for users; serve the correct views to a given user</a:t>
            </a: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Securely store user credentials</a:t>
            </a: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Securely manage user web sessions</a:t>
            </a:r>
            <a:endParaRPr/>
          </a:p>
          <a:p>
            <a:pPr marL="0" lvl="0" indent="0" algn="l" rtl="0">
              <a:spcBef>
                <a:spcPts val="667"/>
              </a:spcBef>
              <a:spcAft>
                <a:spcPts val="0"/>
              </a:spcAft>
              <a:buNone/>
            </a:pPr>
            <a:endParaRPr sz="2400">
              <a:solidFill>
                <a:srgbClr val="005A9C"/>
              </a:solidFill>
            </a:endParaRPr>
          </a:p>
          <a:p>
            <a:pPr marL="0" lvl="0" indent="0" algn="l" rtl="0">
              <a:spcBef>
                <a:spcPts val="667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5A9C"/>
                </a:solidFill>
              </a:rPr>
              <a:t>Solution: Express Framework &amp; Bcrypt Hashing</a:t>
            </a:r>
            <a:endParaRPr sz="2400">
              <a:solidFill>
                <a:srgbClr val="005A9C"/>
              </a:solidFill>
            </a:endParaRPr>
          </a:p>
          <a:p>
            <a:pPr marL="176400" lvl="3" indent="-172800" algn="l" rtl="0"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Mongoose helps verify login attempts against stored, valid credentials</a:t>
            </a:r>
            <a:endParaRPr/>
          </a:p>
          <a:p>
            <a:pPr marL="176400" lvl="3" indent="-172800" algn="l" rtl="0"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Express has a session module that makes session managing simple</a:t>
            </a:r>
            <a:endParaRPr/>
          </a:p>
          <a:p>
            <a:pPr marL="176400" lvl="3" indent="-172800" algn="l" rtl="0"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Bcrypt provides industry-standard password hashing &amp; salting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10753200" cy="8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Track Classification Component</a:t>
            </a:r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00" cy="1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University of Adelaide</a:t>
            </a:r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body" idx="1"/>
          </p:nvPr>
        </p:nvSpPr>
        <p:spPr>
          <a:xfrm>
            <a:off x="872400" y="1976450"/>
            <a:ext cx="8392200" cy="22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0" algn="l" rtl="0"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2400"/>
              <a:buFont typeface="Arial Black"/>
              <a:buNone/>
            </a:pPr>
            <a:r>
              <a:rPr lang="en-US"/>
              <a:t>This component needed to...</a:t>
            </a:r>
            <a:endParaRPr/>
          </a:p>
          <a:p>
            <a:pPr marL="176400" lvl="3" indent="-172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Allow for changes to be made to the properties of a track</a:t>
            </a: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Update any changes that are made to a track’s properties</a:t>
            </a: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Reflect these changes for all connected clients</a:t>
            </a:r>
            <a:endParaRPr/>
          </a:p>
          <a:p>
            <a:pPr marL="0" lvl="0" indent="0" algn="l" rtl="0">
              <a:spcBef>
                <a:spcPts val="1334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10753200" cy="8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Track Classification Component</a:t>
            </a:r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00" cy="1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University of Adelaide</a:t>
            </a:r>
            <a:endParaRPr/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275" y="1928550"/>
            <a:ext cx="5017925" cy="31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6975" y="1928550"/>
            <a:ext cx="5014521" cy="31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9575" y="1928550"/>
            <a:ext cx="4989334" cy="31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6975" y="1930732"/>
            <a:ext cx="5014525" cy="318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9575" y="1928550"/>
            <a:ext cx="4989325" cy="318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5284" y="1938700"/>
            <a:ext cx="4989324" cy="316709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>
            <a:spLocks noGrp="1"/>
          </p:cNvSpPr>
          <p:nvPr>
            <p:ph type="body" idx="1"/>
          </p:nvPr>
        </p:nvSpPr>
        <p:spPr>
          <a:xfrm>
            <a:off x="872400" y="1960875"/>
            <a:ext cx="5299200" cy="22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0" algn="l" rtl="0"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2400"/>
              <a:buFont typeface="Arial Black"/>
              <a:buNone/>
            </a:pPr>
            <a:r>
              <a:rPr lang="en-US"/>
              <a:t>Solution:</a:t>
            </a:r>
            <a:endParaRPr/>
          </a:p>
          <a:p>
            <a:pPr marL="176400" lvl="3" indent="-172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Large intuitive buttons that reflect the different properties</a:t>
            </a: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Update events are sent to the server and passed to connected clients</a:t>
            </a: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Observer pattern allows for other modules to update track appearance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10753200" cy="10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Weapon Communication Components</a:t>
            </a:r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00" cy="1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University of Adelaide</a:t>
            </a:r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body" idx="1"/>
          </p:nvPr>
        </p:nvSpPr>
        <p:spPr>
          <a:xfrm>
            <a:off x="872400" y="1976450"/>
            <a:ext cx="9008700" cy="22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0" algn="l" rtl="0"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2400"/>
              <a:buFont typeface="Arial Black"/>
              <a:buNone/>
            </a:pPr>
            <a:r>
              <a:rPr lang="en-US"/>
              <a:t>These components needed to...</a:t>
            </a:r>
            <a:endParaRPr/>
          </a:p>
          <a:p>
            <a:pPr marL="176400" lvl="3" indent="-172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Allow for authorised operators to send off firing requests</a:t>
            </a: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Ensure asynchronous requests are received and approval/denial can be given </a:t>
            </a: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Allow for the firing of an approved weapon against selected track</a:t>
            </a:r>
            <a:endParaRPr/>
          </a:p>
          <a:p>
            <a:pPr marL="0" lvl="0" indent="0" algn="l" rtl="0">
              <a:spcBef>
                <a:spcPts val="1334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10753200" cy="10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Weapon Communication Components</a:t>
            </a:r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00" cy="1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65" name="Google Shape;265;p30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University of Adelaide</a:t>
            </a:r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1"/>
          </p:nvPr>
        </p:nvSpPr>
        <p:spPr>
          <a:xfrm>
            <a:off x="872400" y="1960875"/>
            <a:ext cx="5299200" cy="22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0" algn="l" rtl="0"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2400"/>
              <a:buFont typeface="Arial Black"/>
              <a:buNone/>
            </a:pPr>
            <a:r>
              <a:rPr lang="en-US"/>
              <a:t>Solution:</a:t>
            </a:r>
            <a:endParaRPr/>
          </a:p>
          <a:p>
            <a:pPr marL="176400" lvl="3" indent="-172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Firing request is sent to the server and stored in the database</a:t>
            </a: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Server passes the request to other connected clients</a:t>
            </a: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a response is given, database updates the status and sends back to clients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267" name="Google Shape;267;p30"/>
          <p:cNvPicPr preferRelativeResize="0"/>
          <p:nvPr/>
        </p:nvPicPr>
        <p:blipFill rotWithShape="1">
          <a:blip r:embed="rId3">
            <a:alphaModFix/>
          </a:blip>
          <a:srcRect b="3790"/>
          <a:stretch/>
        </p:blipFill>
        <p:spPr>
          <a:xfrm>
            <a:off x="6811175" y="2193250"/>
            <a:ext cx="4662025" cy="24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1175" y="2193250"/>
            <a:ext cx="4662025" cy="24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1175" y="2193250"/>
            <a:ext cx="4662025" cy="240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1175" y="2193250"/>
            <a:ext cx="4662025" cy="2437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1175" y="2193250"/>
            <a:ext cx="4662025" cy="248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7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6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6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10753200" cy="10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Settings Component</a:t>
            </a: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00" cy="1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University of Adelaide</a:t>
            </a:r>
            <a:endParaRPr/>
          </a:p>
        </p:txBody>
      </p:sp>
      <p:sp>
        <p:nvSpPr>
          <p:cNvPr id="280" name="Google Shape;280;p31"/>
          <p:cNvSpPr txBox="1">
            <a:spLocks noGrp="1"/>
          </p:cNvSpPr>
          <p:nvPr>
            <p:ph type="body" idx="1"/>
          </p:nvPr>
        </p:nvSpPr>
        <p:spPr>
          <a:xfrm>
            <a:off x="720000" y="1824050"/>
            <a:ext cx="6200400" cy="4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0" algn="l" rtl="0"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2400"/>
              <a:buFont typeface="Arial Black"/>
              <a:buNone/>
            </a:pPr>
            <a:r>
              <a:rPr lang="en-US"/>
              <a:t>This component was required to...</a:t>
            </a: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Provide user customisation</a:t>
            </a: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Save and load user settings</a:t>
            </a: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Store and load user layouts</a:t>
            </a:r>
            <a:endParaRPr/>
          </a:p>
          <a:p>
            <a:pPr marL="0" lvl="0" indent="0" algn="l" rtl="0">
              <a:spcBef>
                <a:spcPts val="667"/>
              </a:spcBef>
              <a:spcAft>
                <a:spcPts val="0"/>
              </a:spcAft>
              <a:buNone/>
            </a:pPr>
            <a:endParaRPr sz="2400">
              <a:solidFill>
                <a:srgbClr val="005A9C"/>
              </a:solidFill>
            </a:endParaRPr>
          </a:p>
          <a:p>
            <a:pPr marL="0" lvl="0" indent="0" algn="l" rtl="0">
              <a:spcBef>
                <a:spcPts val="667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5A9C"/>
                </a:solidFill>
              </a:rPr>
              <a:t>Solution: Settings Manager</a:t>
            </a:r>
            <a:endParaRPr sz="2400">
              <a:solidFill>
                <a:srgbClr val="005A9C"/>
              </a:solidFill>
            </a:endParaRPr>
          </a:p>
          <a:p>
            <a:pPr marL="176400" lvl="3" indent="-172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Settings manager stores settings on the client side</a:t>
            </a:r>
            <a:endParaRPr/>
          </a:p>
          <a:p>
            <a:pPr marL="176400" lvl="3" indent="-172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It retrieves settings from the server and lets the system know when it’s ready to load</a:t>
            </a:r>
            <a:endParaRPr/>
          </a:p>
          <a:p>
            <a:pPr marL="176400" lvl="0" indent="0" algn="l" rtl="0">
              <a:spcBef>
                <a:spcPts val="1334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400" y="1476240"/>
            <a:ext cx="4791075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10753200" cy="8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Kafka Streams</a:t>
            </a:r>
            <a:endParaRPr/>
          </a:p>
        </p:txBody>
      </p:sp>
      <p:sp>
        <p:nvSpPr>
          <p:cNvPr id="288" name="Google Shape;288;p32"/>
          <p:cNvSpPr txBox="1">
            <a:spLocks noGrp="1"/>
          </p:cNvSpPr>
          <p:nvPr>
            <p:ph type="body" idx="1"/>
          </p:nvPr>
        </p:nvSpPr>
        <p:spPr>
          <a:xfrm>
            <a:off x="720000" y="1449000"/>
            <a:ext cx="107532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>
              <a:lnSpc>
                <a:spcPct val="100000"/>
              </a:lnSpc>
              <a:spcBef>
                <a:spcPts val="0"/>
              </a:spcBef>
              <a:buChar char="●"/>
            </a:pPr>
            <a:r>
              <a:rPr lang="en-AU" sz="2400" dirty="0">
                <a:solidFill>
                  <a:srgbClr val="005A9C"/>
                </a:solidFill>
              </a:rPr>
              <a:t>Data Streams</a:t>
            </a:r>
          </a:p>
          <a:p>
            <a:pPr lvl="0" indent="-342900">
              <a:lnSpc>
                <a:spcPct val="100000"/>
              </a:lnSpc>
              <a:spcBef>
                <a:spcPts val="0"/>
              </a:spcBef>
              <a:buChar char="●"/>
            </a:pPr>
            <a:r>
              <a:rPr lang="en-AU" sz="2400" dirty="0">
                <a:solidFill>
                  <a:srgbClr val="005A9C"/>
                </a:solidFill>
              </a:rPr>
              <a:t>Plug ‘n’ Play</a:t>
            </a:r>
          </a:p>
          <a:p>
            <a:pPr lvl="0" indent="-342900">
              <a:lnSpc>
                <a:spcPct val="100000"/>
              </a:lnSpc>
              <a:spcBef>
                <a:spcPts val="0"/>
              </a:spcBef>
              <a:buChar char="●"/>
            </a:pPr>
            <a:r>
              <a:rPr lang="en-AU" sz="2400" dirty="0">
                <a:solidFill>
                  <a:srgbClr val="005A9C"/>
                </a:solidFill>
              </a:rPr>
              <a:t>Track Data</a:t>
            </a:r>
          </a:p>
          <a:p>
            <a:pPr lvl="0" indent="-342900">
              <a:lnSpc>
                <a:spcPct val="100000"/>
              </a:lnSpc>
              <a:spcBef>
                <a:spcPts val="0"/>
              </a:spcBef>
              <a:buChar char="●"/>
            </a:pPr>
            <a:r>
              <a:rPr lang="en-AU" sz="2400" dirty="0">
                <a:solidFill>
                  <a:srgbClr val="005A9C"/>
                </a:solidFill>
              </a:rPr>
              <a:t>Alerts</a:t>
            </a:r>
          </a:p>
          <a:p>
            <a:pPr lvl="0" indent="-342900">
              <a:lnSpc>
                <a:spcPct val="100000"/>
              </a:lnSpc>
              <a:spcBef>
                <a:spcPts val="0"/>
              </a:spcBef>
              <a:buChar char="●"/>
            </a:pPr>
            <a:r>
              <a:rPr lang="en-AU" sz="2400" dirty="0">
                <a:solidFill>
                  <a:srgbClr val="005A9C"/>
                </a:solidFill>
              </a:rPr>
              <a:t>Protocol Buffer</a:t>
            </a:r>
          </a:p>
          <a:p>
            <a:pPr lvl="0" indent="-342900">
              <a:lnSpc>
                <a:spcPct val="100000"/>
              </a:lnSpc>
              <a:spcBef>
                <a:spcPts val="0"/>
              </a:spcBef>
              <a:buChar char="●"/>
            </a:pPr>
            <a:r>
              <a:rPr lang="en-AU" sz="2400" dirty="0">
                <a:solidFill>
                  <a:srgbClr val="005A9C"/>
                </a:solidFill>
              </a:rPr>
              <a:t>Track Updates</a:t>
            </a:r>
          </a:p>
        </p:txBody>
      </p:sp>
      <p:sp>
        <p:nvSpPr>
          <p:cNvPr id="289" name="Google Shape;289;p32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00" cy="1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90" name="Google Shape;290;p32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University of Adelaide</a:t>
            </a:r>
            <a:endParaRPr/>
          </a:p>
        </p:txBody>
      </p:sp>
      <p:pic>
        <p:nvPicPr>
          <p:cNvPr id="291" name="Google Shape;291;p32"/>
          <p:cNvPicPr preferRelativeResize="0"/>
          <p:nvPr/>
        </p:nvPicPr>
        <p:blipFill rotWithShape="1">
          <a:blip r:embed="rId3">
            <a:alphaModFix/>
          </a:blip>
          <a:srcRect t="28397" b="28569"/>
          <a:stretch/>
        </p:blipFill>
        <p:spPr>
          <a:xfrm>
            <a:off x="6620350" y="951300"/>
            <a:ext cx="4664424" cy="200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 rotWithShape="1">
          <a:blip r:embed="rId4">
            <a:alphaModFix/>
          </a:blip>
          <a:srcRect t="10782" r="28031" b="36544"/>
          <a:stretch/>
        </p:blipFill>
        <p:spPr>
          <a:xfrm>
            <a:off x="4570912" y="3475543"/>
            <a:ext cx="4501975" cy="245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/>
          <p:nvPr/>
        </p:nvSpPr>
        <p:spPr>
          <a:xfrm>
            <a:off x="5058737" y="4086394"/>
            <a:ext cx="2539200" cy="733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>
            <a:spLocks noGrp="1"/>
          </p:cNvSpPr>
          <p:nvPr>
            <p:ph type="title"/>
          </p:nvPr>
        </p:nvSpPr>
        <p:spPr>
          <a:xfrm>
            <a:off x="720188" y="548640"/>
            <a:ext cx="10753200" cy="10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 Component </a:t>
            </a:r>
            <a:endParaRPr/>
          </a:p>
        </p:txBody>
      </p:sp>
      <p:sp>
        <p:nvSpPr>
          <p:cNvPr id="300" name="Google Shape;300;p33"/>
          <p:cNvSpPr txBox="1">
            <a:spLocks noGrp="1"/>
          </p:cNvSpPr>
          <p:nvPr>
            <p:ph type="body" idx="1"/>
          </p:nvPr>
        </p:nvSpPr>
        <p:spPr>
          <a:xfrm>
            <a:off x="720188" y="1322225"/>
            <a:ext cx="107532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1334"/>
              </a:spcBef>
              <a:spcAft>
                <a:spcPts val="0"/>
              </a:spcAft>
              <a:buClr>
                <a:srgbClr val="005A9C"/>
              </a:buClr>
              <a:buSzPts val="2400"/>
              <a:buChar char="●"/>
            </a:pPr>
            <a:r>
              <a:rPr lang="en-US" sz="2400">
                <a:solidFill>
                  <a:srgbClr val="005A9C"/>
                </a:solidFill>
              </a:rPr>
              <a:t>Important Events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5A9C"/>
              </a:buClr>
              <a:buSzPts val="2400"/>
              <a:buChar char="●"/>
            </a:pPr>
            <a:r>
              <a:rPr lang="en-US" sz="2400">
                <a:solidFill>
                  <a:srgbClr val="005A9C"/>
                </a:solidFill>
              </a:rPr>
              <a:t>Colour Coding</a:t>
            </a:r>
            <a:endParaRPr sz="2400">
              <a:solidFill>
                <a:srgbClr val="005A9C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5A9C"/>
              </a:buClr>
              <a:buSzPts val="2400"/>
              <a:buChar char="●"/>
            </a:pPr>
            <a:r>
              <a:rPr lang="en-US" sz="2400">
                <a:solidFill>
                  <a:srgbClr val="005A9C"/>
                </a:solidFill>
              </a:rPr>
              <a:t>Hide Acknowledged Alerts</a:t>
            </a:r>
            <a:endParaRPr sz="2400">
              <a:solidFill>
                <a:srgbClr val="005A9C"/>
              </a:solidFill>
            </a:endParaRPr>
          </a:p>
          <a:p>
            <a:pPr marL="457200" lvl="0" indent="0" algn="l" rtl="0">
              <a:spcBef>
                <a:spcPts val="1334"/>
              </a:spcBef>
              <a:spcAft>
                <a:spcPts val="0"/>
              </a:spcAft>
              <a:buNone/>
            </a:pPr>
            <a:endParaRPr sz="2400">
              <a:solidFill>
                <a:srgbClr val="005A9C"/>
              </a:solidFill>
            </a:endParaRPr>
          </a:p>
        </p:txBody>
      </p:sp>
      <p:sp>
        <p:nvSpPr>
          <p:cNvPr id="301" name="Google Shape;301;p33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00" cy="1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University of Adelaide</a:t>
            </a:r>
            <a:endParaRPr/>
          </a:p>
        </p:txBody>
      </p:sp>
      <p:pic>
        <p:nvPicPr>
          <p:cNvPr id="303" name="Google Shape;3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129" y="2753326"/>
            <a:ext cx="4681675" cy="30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 rotWithShape="1">
          <a:blip r:embed="rId4">
            <a:alphaModFix/>
          </a:blip>
          <a:srcRect b="2959"/>
          <a:stretch/>
        </p:blipFill>
        <p:spPr>
          <a:xfrm>
            <a:off x="6309575" y="2753325"/>
            <a:ext cx="4843552" cy="30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107532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535"/>
              </a:buClr>
              <a:buSzPts val="3800"/>
              <a:buFont typeface="Arial Black"/>
              <a:buNone/>
            </a:pPr>
            <a:r>
              <a:rPr lang="en-US"/>
              <a:t>Introduction 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720000" y="1824050"/>
            <a:ext cx="4371600" cy="29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2" indent="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Book Antiqua"/>
              <a:buNone/>
            </a:pPr>
            <a:endParaRPr/>
          </a:p>
          <a:p>
            <a:pPr marL="176400" lvl="3" indent="-172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 TMS is used on military vehicles to allow operators to see their surroundings and other close-by vehicles.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University of Adelaide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970" y="1552450"/>
            <a:ext cx="5457201" cy="409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3574" y="1019123"/>
            <a:ext cx="6465726" cy="48197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5474000" y="1492100"/>
            <a:ext cx="3496500" cy="950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720000" y="3231125"/>
            <a:ext cx="43716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2" indent="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Book Antiqua"/>
              <a:buNone/>
            </a:pPr>
            <a:endParaRPr/>
          </a:p>
          <a:p>
            <a:pPr marL="176400" lvl="3" indent="-172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Main purpose is to provide visualisation and interaction.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10753200" cy="10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Track Replay Component</a:t>
            </a:r>
            <a:endParaRPr/>
          </a:p>
        </p:txBody>
      </p:sp>
      <p:sp>
        <p:nvSpPr>
          <p:cNvPr id="311" name="Google Shape;311;p34"/>
          <p:cNvSpPr txBox="1">
            <a:spLocks noGrp="1"/>
          </p:cNvSpPr>
          <p:nvPr>
            <p:ph type="body" idx="1"/>
          </p:nvPr>
        </p:nvSpPr>
        <p:spPr>
          <a:xfrm>
            <a:off x="720188" y="1595025"/>
            <a:ext cx="10753200" cy="39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1334"/>
              </a:spcBef>
              <a:spcAft>
                <a:spcPts val="0"/>
              </a:spcAft>
              <a:buClr>
                <a:srgbClr val="005A9C"/>
              </a:buClr>
              <a:buSzPts val="2400"/>
              <a:buChar char="●"/>
            </a:pPr>
            <a:r>
              <a:rPr lang="en-US" sz="2400">
                <a:solidFill>
                  <a:srgbClr val="005A9C"/>
                </a:solidFill>
              </a:rPr>
              <a:t>View Past Events</a:t>
            </a:r>
            <a:endParaRPr sz="2400">
              <a:solidFill>
                <a:srgbClr val="005A9C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5A9C"/>
              </a:buClr>
              <a:buSzPts val="2400"/>
              <a:buChar char="●"/>
            </a:pPr>
            <a:r>
              <a:rPr lang="en-US" sz="2400">
                <a:solidFill>
                  <a:srgbClr val="005A9C"/>
                </a:solidFill>
              </a:rPr>
              <a:t>Playback</a:t>
            </a:r>
            <a:br>
              <a:rPr lang="en-US" sz="2400">
                <a:solidFill>
                  <a:srgbClr val="005A9C"/>
                </a:solidFill>
              </a:rPr>
            </a:br>
            <a:r>
              <a:rPr lang="en-US" sz="2400">
                <a:solidFill>
                  <a:srgbClr val="005A9C"/>
                </a:solidFill>
              </a:rPr>
              <a:t>as they happened</a:t>
            </a:r>
            <a:endParaRPr sz="2400">
              <a:solidFill>
                <a:srgbClr val="005A9C"/>
              </a:solidFill>
            </a:endParaRPr>
          </a:p>
        </p:txBody>
      </p:sp>
      <p:sp>
        <p:nvSpPr>
          <p:cNvPr id="312" name="Google Shape;312;p34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00" cy="1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13" name="Google Shape;313;p34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University of Adelaide</a:t>
            </a:r>
            <a:endParaRPr/>
          </a:p>
        </p:txBody>
      </p:sp>
      <p:pic>
        <p:nvPicPr>
          <p:cNvPr id="314" name="Google Shape;3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5710" y="1742225"/>
            <a:ext cx="3591140" cy="25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912" y="1742237"/>
            <a:ext cx="3618724" cy="251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325" y="4575974"/>
            <a:ext cx="11140523" cy="10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13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75"/>
            <a:ext cx="12193576" cy="685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107532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535"/>
              </a:buClr>
              <a:buSzPts val="3800"/>
              <a:buFont typeface="Arial Black"/>
              <a:buNone/>
            </a:pPr>
            <a:r>
              <a:rPr lang="en-US"/>
              <a:t>Technologies</a:t>
            </a: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University of Adelaide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325" y="646900"/>
            <a:ext cx="7351100" cy="5092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18"/>
          <p:cNvGrpSpPr/>
          <p:nvPr/>
        </p:nvGrpSpPr>
        <p:grpSpPr>
          <a:xfrm>
            <a:off x="8380350" y="646900"/>
            <a:ext cx="3569100" cy="2346250"/>
            <a:chOff x="8380350" y="646900"/>
            <a:chExt cx="3569100" cy="2346250"/>
          </a:xfrm>
        </p:grpSpPr>
        <p:sp>
          <p:nvSpPr>
            <p:cNvPr id="109" name="Google Shape;109;p18"/>
            <p:cNvSpPr/>
            <p:nvPr/>
          </p:nvSpPr>
          <p:spPr>
            <a:xfrm>
              <a:off x="8380350" y="646900"/>
              <a:ext cx="3569100" cy="456600"/>
            </a:xfrm>
            <a:prstGeom prst="rect">
              <a:avLst/>
            </a:prstGeom>
            <a:solidFill>
              <a:srgbClr val="F6C776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8380350" y="2813150"/>
              <a:ext cx="3569100" cy="180000"/>
            </a:xfrm>
            <a:prstGeom prst="rect">
              <a:avLst/>
            </a:prstGeom>
            <a:solidFill>
              <a:srgbClr val="F6C776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8380350" y="1868325"/>
              <a:ext cx="3569100" cy="180000"/>
            </a:xfrm>
            <a:prstGeom prst="rect">
              <a:avLst/>
            </a:prstGeom>
            <a:solidFill>
              <a:srgbClr val="F6C776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10248725" y="2048325"/>
              <a:ext cx="1700700" cy="764700"/>
            </a:xfrm>
            <a:prstGeom prst="rect">
              <a:avLst/>
            </a:prstGeom>
            <a:solidFill>
              <a:srgbClr val="F6C776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8380350" y="2048325"/>
              <a:ext cx="174900" cy="764700"/>
            </a:xfrm>
            <a:prstGeom prst="rect">
              <a:avLst/>
            </a:prstGeom>
            <a:solidFill>
              <a:srgbClr val="F6C776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8380350" y="1103500"/>
              <a:ext cx="174900" cy="764700"/>
            </a:xfrm>
            <a:prstGeom prst="rect">
              <a:avLst/>
            </a:prstGeom>
            <a:solidFill>
              <a:srgbClr val="F6C776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11774525" y="1103500"/>
              <a:ext cx="174900" cy="764700"/>
            </a:xfrm>
            <a:prstGeom prst="rect">
              <a:avLst/>
            </a:prstGeom>
            <a:solidFill>
              <a:srgbClr val="F6C776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10077438" y="1103500"/>
              <a:ext cx="174900" cy="764700"/>
            </a:xfrm>
            <a:prstGeom prst="rect">
              <a:avLst/>
            </a:prstGeom>
            <a:solidFill>
              <a:srgbClr val="F6C776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8"/>
          <p:cNvGrpSpPr/>
          <p:nvPr/>
        </p:nvGrpSpPr>
        <p:grpSpPr>
          <a:xfrm>
            <a:off x="757752" y="2260140"/>
            <a:ext cx="1942166" cy="985888"/>
            <a:chOff x="720002" y="2260128"/>
            <a:chExt cx="1942166" cy="985888"/>
          </a:xfrm>
        </p:grpSpPr>
        <p:pic>
          <p:nvPicPr>
            <p:cNvPr id="118" name="Google Shape;11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0002" y="2260128"/>
              <a:ext cx="1588998" cy="9719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16925" y="2974333"/>
              <a:ext cx="845243" cy="2716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720000" y="3231125"/>
            <a:ext cx="43716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2" indent="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Book Antiqua"/>
              <a:buNone/>
            </a:pPr>
            <a:endParaRPr/>
          </a:p>
          <a:p>
            <a:pPr marL="176400" lvl="3" indent="-172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Fast &amp; flexible</a:t>
            </a: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Many plugins </a:t>
            </a: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Uses Javascript for both frontend and backend </a:t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8554625" y="2058675"/>
            <a:ext cx="1700700" cy="764700"/>
          </a:xfrm>
          <a:prstGeom prst="rect">
            <a:avLst/>
          </a:prstGeom>
          <a:solidFill>
            <a:srgbClr val="F6C776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720000" y="3246025"/>
            <a:ext cx="43716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2" indent="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Book Antiqua"/>
              <a:buNone/>
            </a:pP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Communication between clients and server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000" y="2111688"/>
            <a:ext cx="2280489" cy="128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18"/>
          <p:cNvGrpSpPr/>
          <p:nvPr/>
        </p:nvGrpSpPr>
        <p:grpSpPr>
          <a:xfrm>
            <a:off x="757750" y="1136450"/>
            <a:ext cx="11006875" cy="2918538"/>
            <a:chOff x="757750" y="1136450"/>
            <a:chExt cx="11006875" cy="2918538"/>
          </a:xfrm>
        </p:grpSpPr>
        <p:pic>
          <p:nvPicPr>
            <p:cNvPr id="125" name="Google Shape;125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7750" y="2372462"/>
              <a:ext cx="3091052" cy="839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6" name="Google Shape;126;p18"/>
            <p:cNvGrpSpPr/>
            <p:nvPr/>
          </p:nvGrpSpPr>
          <p:grpSpPr>
            <a:xfrm>
              <a:off x="6480775" y="1136450"/>
              <a:ext cx="5283850" cy="1856675"/>
              <a:chOff x="6480775" y="1136450"/>
              <a:chExt cx="5283850" cy="1856675"/>
            </a:xfrm>
          </p:grpSpPr>
          <p:sp>
            <p:nvSpPr>
              <p:cNvPr id="127" name="Google Shape;127;p18"/>
              <p:cNvSpPr/>
              <p:nvPr/>
            </p:nvSpPr>
            <p:spPr>
              <a:xfrm>
                <a:off x="6480775" y="2257525"/>
                <a:ext cx="1509300" cy="735600"/>
              </a:xfrm>
              <a:prstGeom prst="rect">
                <a:avLst/>
              </a:prstGeom>
              <a:solidFill>
                <a:srgbClr val="F6C776">
                  <a:alpha val="49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8"/>
              <p:cNvSpPr/>
              <p:nvPr/>
            </p:nvSpPr>
            <p:spPr>
              <a:xfrm>
                <a:off x="10255325" y="1136450"/>
                <a:ext cx="1509300" cy="735600"/>
              </a:xfrm>
              <a:prstGeom prst="rect">
                <a:avLst/>
              </a:prstGeom>
              <a:solidFill>
                <a:srgbClr val="F6C776">
                  <a:alpha val="49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9" name="Google Shape;129;p18"/>
            <p:cNvPicPr preferRelativeResize="0"/>
            <p:nvPr/>
          </p:nvPicPr>
          <p:blipFill rotWithShape="1">
            <a:blip r:embed="rId8">
              <a:alphaModFix/>
            </a:blip>
            <a:srcRect t="23685" b="24565"/>
            <a:stretch/>
          </p:blipFill>
          <p:spPr>
            <a:xfrm>
              <a:off x="2699925" y="3383525"/>
              <a:ext cx="2400300" cy="6714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" name="Google Shape;130;p18"/>
          <p:cNvGrpSpPr/>
          <p:nvPr/>
        </p:nvGrpSpPr>
        <p:grpSpPr>
          <a:xfrm>
            <a:off x="757750" y="646900"/>
            <a:ext cx="7241625" cy="2694551"/>
            <a:chOff x="757750" y="646900"/>
            <a:chExt cx="7241625" cy="2694551"/>
          </a:xfrm>
        </p:grpSpPr>
        <p:pic>
          <p:nvPicPr>
            <p:cNvPr id="131" name="Google Shape;131;p18"/>
            <p:cNvPicPr preferRelativeResize="0"/>
            <p:nvPr/>
          </p:nvPicPr>
          <p:blipFill rotWithShape="1">
            <a:blip r:embed="rId9">
              <a:alphaModFix/>
            </a:blip>
            <a:srcRect t="23149" b="22176"/>
            <a:stretch/>
          </p:blipFill>
          <p:spPr>
            <a:xfrm>
              <a:off x="757750" y="2058675"/>
              <a:ext cx="2346249" cy="1282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8"/>
            <p:cNvSpPr/>
            <p:nvPr/>
          </p:nvSpPr>
          <p:spPr>
            <a:xfrm>
              <a:off x="6490075" y="646900"/>
              <a:ext cx="1509300" cy="764700"/>
            </a:xfrm>
            <a:prstGeom prst="rect">
              <a:avLst/>
            </a:prstGeom>
            <a:solidFill>
              <a:srgbClr val="F6C776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720000" y="3246025"/>
            <a:ext cx="43716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2" indent="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Book Antiqua"/>
              <a:buNone/>
            </a:pP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Streams data between our server and the TMS.</a:t>
            </a:r>
            <a:endParaRPr/>
          </a:p>
          <a:p>
            <a:pPr marL="176400" lvl="0" indent="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107532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535"/>
              </a:buClr>
              <a:buSzPts val="3800"/>
              <a:buFont typeface="Arial Black"/>
              <a:buNone/>
            </a:pPr>
            <a:r>
              <a:rPr lang="en-US"/>
              <a:t>Technologies</a:t>
            </a: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University of Adelaide</a:t>
            </a: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325" y="646900"/>
            <a:ext cx="7351100" cy="50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>
            <a:spLocks noGrp="1"/>
          </p:cNvSpPr>
          <p:nvPr>
            <p:ph type="body" idx="1"/>
          </p:nvPr>
        </p:nvSpPr>
        <p:spPr>
          <a:xfrm>
            <a:off x="720000" y="3231125"/>
            <a:ext cx="43716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2" indent="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Book Antiqua"/>
              <a:buNone/>
            </a:pPr>
            <a:endParaRPr/>
          </a:p>
          <a:p>
            <a:pPr marL="176400" lvl="3" indent="-172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To serialise structured data</a:t>
            </a: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Mainly used on track data</a:t>
            </a:r>
            <a:endParaRPr/>
          </a:p>
        </p:txBody>
      </p:sp>
      <p:grpSp>
        <p:nvGrpSpPr>
          <p:cNvPr id="143" name="Google Shape;143;p19"/>
          <p:cNvGrpSpPr/>
          <p:nvPr/>
        </p:nvGrpSpPr>
        <p:grpSpPr>
          <a:xfrm>
            <a:off x="719998" y="1127275"/>
            <a:ext cx="9333702" cy="1948398"/>
            <a:chOff x="719998" y="1127275"/>
            <a:chExt cx="9333702" cy="1948398"/>
          </a:xfrm>
        </p:grpSpPr>
        <p:sp>
          <p:nvSpPr>
            <p:cNvPr id="144" name="Google Shape;144;p19"/>
            <p:cNvSpPr/>
            <p:nvPr/>
          </p:nvSpPr>
          <p:spPr>
            <a:xfrm>
              <a:off x="8544400" y="1127275"/>
              <a:ext cx="1509300" cy="735600"/>
            </a:xfrm>
            <a:prstGeom prst="rect">
              <a:avLst/>
            </a:prstGeom>
            <a:solidFill>
              <a:srgbClr val="F6C776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5" name="Google Shape;14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9998" y="2267548"/>
              <a:ext cx="2765500" cy="808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" name="Google Shape;146;p19"/>
          <p:cNvGrpSpPr/>
          <p:nvPr/>
        </p:nvGrpSpPr>
        <p:grpSpPr>
          <a:xfrm>
            <a:off x="784853" y="2340075"/>
            <a:ext cx="9268847" cy="2264275"/>
            <a:chOff x="784853" y="2340075"/>
            <a:chExt cx="9268847" cy="2264275"/>
          </a:xfrm>
        </p:grpSpPr>
        <p:sp>
          <p:nvSpPr>
            <p:cNvPr id="147" name="Google Shape;147;p19"/>
            <p:cNvSpPr/>
            <p:nvPr/>
          </p:nvSpPr>
          <p:spPr>
            <a:xfrm>
              <a:off x="8544400" y="3845050"/>
              <a:ext cx="1509300" cy="759300"/>
            </a:xfrm>
            <a:prstGeom prst="rect">
              <a:avLst/>
            </a:prstGeom>
            <a:solidFill>
              <a:srgbClr val="F6C776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8" name="Google Shape;148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853" y="2340075"/>
              <a:ext cx="3270738" cy="735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" name="Google Shape;149;p19"/>
          <p:cNvSpPr txBox="1">
            <a:spLocks noGrp="1"/>
          </p:cNvSpPr>
          <p:nvPr>
            <p:ph type="body" idx="1"/>
          </p:nvPr>
        </p:nvSpPr>
        <p:spPr>
          <a:xfrm>
            <a:off x="708650" y="3231125"/>
            <a:ext cx="43716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2" indent="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Book Antiqua"/>
              <a:buNone/>
            </a:pPr>
            <a:endParaRPr/>
          </a:p>
          <a:p>
            <a:pPr marL="176400" lvl="3" indent="-172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Seamless window manager</a:t>
            </a: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responsive designs</a:t>
            </a:r>
            <a:endParaRPr/>
          </a:p>
        </p:txBody>
      </p:sp>
      <p:grpSp>
        <p:nvGrpSpPr>
          <p:cNvPr id="150" name="Google Shape;150;p19"/>
          <p:cNvGrpSpPr/>
          <p:nvPr/>
        </p:nvGrpSpPr>
        <p:grpSpPr>
          <a:xfrm>
            <a:off x="720000" y="2609750"/>
            <a:ext cx="11029400" cy="2951375"/>
            <a:chOff x="720000" y="2609750"/>
            <a:chExt cx="11029400" cy="2951375"/>
          </a:xfrm>
        </p:grpSpPr>
        <p:sp>
          <p:nvSpPr>
            <p:cNvPr id="151" name="Google Shape;151;p19"/>
            <p:cNvSpPr/>
            <p:nvPr/>
          </p:nvSpPr>
          <p:spPr>
            <a:xfrm>
              <a:off x="10240100" y="3845050"/>
              <a:ext cx="1509300" cy="759300"/>
            </a:xfrm>
            <a:prstGeom prst="rect">
              <a:avLst/>
            </a:prstGeom>
            <a:solidFill>
              <a:srgbClr val="F6C776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2" name="Google Shape;152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0000" y="2609750"/>
              <a:ext cx="3429345" cy="73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9"/>
            <p:cNvSpPr/>
            <p:nvPr/>
          </p:nvSpPr>
          <p:spPr>
            <a:xfrm>
              <a:off x="8544400" y="4774225"/>
              <a:ext cx="1509300" cy="786900"/>
            </a:xfrm>
            <a:prstGeom prst="rect">
              <a:avLst/>
            </a:prstGeom>
            <a:solidFill>
              <a:srgbClr val="F6C776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4" name="Google Shape;154;p19"/>
            <p:cNvPicPr preferRelativeResize="0"/>
            <p:nvPr/>
          </p:nvPicPr>
          <p:blipFill rotWithShape="1">
            <a:blip r:embed="rId7">
              <a:alphaModFix/>
            </a:blip>
            <a:srcRect l="36560" t="41622" r="37534" b="46903"/>
            <a:stretch/>
          </p:blipFill>
          <p:spPr>
            <a:xfrm>
              <a:off x="2740899" y="3401725"/>
              <a:ext cx="2696726" cy="671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10753200" cy="10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</a:t>
            </a: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00" cy="1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575" y="1069700"/>
            <a:ext cx="10114300" cy="4794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3" name="Google Shape;163;p20"/>
          <p:cNvGraphicFramePr/>
          <p:nvPr/>
        </p:nvGraphicFramePr>
        <p:xfrm>
          <a:off x="364738" y="385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{D415EDC3-EF77-488B-881D-DBF4DE89707C}</a:tableStyleId>
              </a:tblPr>
              <a:tblGrid>
                <a:gridCol w="35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Jared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8F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Jennifer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8D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Christian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All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Gradients indicate mixed contributions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4" name="Google Shape;164;p20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University of Adelaide</a:t>
            </a:r>
            <a:endParaRPr/>
          </a:p>
        </p:txBody>
      </p:sp>
      <p:sp>
        <p:nvSpPr>
          <p:cNvPr id="165" name="Google Shape;165;p20"/>
          <p:cNvSpPr txBox="1"/>
          <p:nvPr/>
        </p:nvSpPr>
        <p:spPr>
          <a:xfrm>
            <a:off x="1746525" y="5752825"/>
            <a:ext cx="10114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4" indent="0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3F3F3F"/>
                </a:solidFill>
                <a:latin typeface="Book Antiqua"/>
                <a:ea typeface="Book Antiqua"/>
                <a:cs typeface="Book Antiqua"/>
                <a:sym typeface="Book Antiqua"/>
              </a:rPr>
              <a:t>UML Component Diagram of fTMS Frontend (Logical View)</a:t>
            </a:r>
            <a:endParaRPr sz="1600" i="1">
              <a:solidFill>
                <a:srgbClr val="3F3F3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10753200" cy="8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Visualisation: Map Component</a:t>
            </a: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00" cy="1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University of Adelaide</a:t>
            </a:r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body" idx="1"/>
          </p:nvPr>
        </p:nvSpPr>
        <p:spPr>
          <a:xfrm>
            <a:off x="720000" y="1824050"/>
            <a:ext cx="10753200" cy="4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0" algn="l" rtl="0"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2400"/>
              <a:buFont typeface="Arial Black"/>
              <a:buNone/>
            </a:pPr>
            <a:r>
              <a:rPr lang="en-US" dirty="0"/>
              <a:t>Client component was required to...</a:t>
            </a:r>
            <a:endParaRPr dirty="0"/>
          </a:p>
          <a:p>
            <a:pPr marL="176400" lvl="3" indent="-160100"/>
            <a:r>
              <a:rPr lang="en-US" dirty="0"/>
              <a:t>Display all tracks on a map, with icons following MIL-STD-2525D military standards</a:t>
            </a:r>
            <a:endParaRPr dirty="0"/>
          </a:p>
          <a:p>
            <a:pPr marL="176400" lvl="3" indent="-1601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Allow tracks to be manually placed on the map</a:t>
            </a:r>
            <a:endParaRPr dirty="0"/>
          </a:p>
          <a:p>
            <a:pPr marL="176400" lvl="3" indent="-1601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Lock the map to the track that represents the vehicle the system is running on (</a:t>
            </a:r>
            <a:r>
              <a:rPr lang="en-US" dirty="0" err="1"/>
              <a:t>a.k.a</a:t>
            </a:r>
            <a:r>
              <a:rPr lang="en-US" dirty="0"/>
              <a:t> ‘</a:t>
            </a:r>
            <a:r>
              <a:rPr lang="en-US" dirty="0" err="1"/>
              <a:t>ownship</a:t>
            </a:r>
            <a:r>
              <a:rPr lang="en-US" dirty="0"/>
              <a:t>’)</a:t>
            </a:r>
            <a:endParaRPr dirty="0"/>
          </a:p>
          <a:p>
            <a:pPr marL="176400" lvl="3" indent="-1601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Show map tiles even when disconnected from public internet</a:t>
            </a:r>
            <a:endParaRPr dirty="0"/>
          </a:p>
          <a:p>
            <a:pPr marL="0" lvl="0" indent="0" algn="l" rtl="0">
              <a:spcBef>
                <a:spcPts val="667"/>
              </a:spcBef>
              <a:spcAft>
                <a:spcPts val="0"/>
              </a:spcAft>
              <a:buNone/>
            </a:pPr>
            <a:endParaRPr sz="2400" dirty="0">
              <a:solidFill>
                <a:srgbClr val="005A9C"/>
              </a:solidFill>
            </a:endParaRPr>
          </a:p>
          <a:p>
            <a:pPr marL="0" lvl="0" indent="0" algn="l" rtl="0">
              <a:spcBef>
                <a:spcPts val="667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5A9C"/>
                </a:solidFill>
              </a:rPr>
              <a:t>Solution: </a:t>
            </a:r>
            <a:r>
              <a:rPr lang="en-US" sz="2400" dirty="0" err="1">
                <a:solidFill>
                  <a:srgbClr val="005A9C"/>
                </a:solidFill>
              </a:rPr>
              <a:t>CesiumJS</a:t>
            </a:r>
            <a:r>
              <a:rPr lang="en-US" sz="2400" dirty="0">
                <a:solidFill>
                  <a:srgbClr val="005A9C"/>
                </a:solidFill>
              </a:rPr>
              <a:t>, </a:t>
            </a:r>
            <a:r>
              <a:rPr lang="en-US" sz="2400" dirty="0" err="1">
                <a:solidFill>
                  <a:srgbClr val="005A9C"/>
                </a:solidFill>
              </a:rPr>
              <a:t>Milsymbol</a:t>
            </a:r>
            <a:endParaRPr sz="2400" dirty="0">
              <a:solidFill>
                <a:srgbClr val="005A9C"/>
              </a:solidFill>
            </a:endParaRPr>
          </a:p>
          <a:p>
            <a:pPr marL="176400" lvl="3" indent="-172800" algn="l" rtl="0"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Cesium had many features we required (interactivity, camera locking, offline maps)</a:t>
            </a:r>
            <a:endParaRPr dirty="0"/>
          </a:p>
          <a:p>
            <a:pPr marL="176400" lvl="3" indent="-172800" algn="l" rtl="0"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Handles large number of tracks well</a:t>
            </a:r>
            <a:endParaRPr dirty="0"/>
          </a:p>
          <a:p>
            <a:pPr marL="176400" lvl="3" indent="-172800" algn="l" rtl="0"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Milsymbol</a:t>
            </a:r>
            <a:r>
              <a:rPr lang="en-US" dirty="0"/>
              <a:t> allows for fast, simple and correct generation of military icons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00" cy="1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University of Adelaide</a:t>
            </a:r>
            <a:endParaRPr/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13" y="70375"/>
            <a:ext cx="10354150" cy="61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10753200" cy="8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Meeting Performance Requirements</a:t>
            </a:r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9072887" y="6480000"/>
            <a:ext cx="2400300" cy="1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Slide </a:t>
            </a: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ftr" idx="11"/>
          </p:nvPr>
        </p:nvSpPr>
        <p:spPr>
          <a:xfrm>
            <a:off x="720000" y="6480000"/>
            <a:ext cx="4800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University of Adelaide</a:t>
            </a:r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body" idx="1"/>
          </p:nvPr>
        </p:nvSpPr>
        <p:spPr>
          <a:xfrm>
            <a:off x="720000" y="1824050"/>
            <a:ext cx="10753200" cy="4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0" algn="l" rtl="0">
              <a:spcBef>
                <a:spcPts val="667"/>
              </a:spcBef>
              <a:spcAft>
                <a:spcPts val="0"/>
              </a:spcAft>
              <a:buClr>
                <a:srgbClr val="005A9C"/>
              </a:buClr>
              <a:buSzPts val="2400"/>
              <a:buFont typeface="Arial Black"/>
              <a:buNone/>
            </a:pPr>
            <a:r>
              <a:rPr lang="en-US"/>
              <a:t>Client component was required to...</a:t>
            </a:r>
            <a:endParaRPr/>
          </a:p>
          <a:p>
            <a:pPr marL="176400" lvl="3" indent="-172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Display 20 tracks at once with insignificant performance trade-off</a:t>
            </a: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Display track updates within 1 second of data reaching server</a:t>
            </a:r>
            <a:endParaRPr/>
          </a:p>
          <a:p>
            <a:pPr marL="176400" lvl="3" indent="-1601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Display new track within 1 second of data reaching server</a:t>
            </a:r>
            <a:endParaRPr/>
          </a:p>
          <a:p>
            <a:pPr marL="0" lvl="0" indent="0" algn="l" rtl="0">
              <a:spcBef>
                <a:spcPts val="667"/>
              </a:spcBef>
              <a:spcAft>
                <a:spcPts val="0"/>
              </a:spcAft>
              <a:buNone/>
            </a:pPr>
            <a:endParaRPr sz="2400">
              <a:solidFill>
                <a:srgbClr val="005A9C"/>
              </a:solidFill>
            </a:endParaRPr>
          </a:p>
          <a:p>
            <a:pPr marL="0" lvl="0" indent="0" algn="l" rtl="0">
              <a:spcBef>
                <a:spcPts val="667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5A9C"/>
                </a:solidFill>
              </a:rPr>
              <a:t>Solution: Socket.IO, Track Manager, Observer Pattern</a:t>
            </a:r>
            <a:endParaRPr sz="2400">
              <a:solidFill>
                <a:srgbClr val="005A9C"/>
              </a:solidFill>
            </a:endParaRPr>
          </a:p>
          <a:p>
            <a:pPr marL="176400" lvl="3" indent="-172800" algn="l" rtl="0"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Socket.IO allows for fast communication between server and connected clients</a:t>
            </a:r>
            <a:endParaRPr/>
          </a:p>
          <a:p>
            <a:pPr marL="176400" lvl="3" indent="-172800" algn="l" rtl="0"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Track Manager handles creating and storing tracks on the client-side</a:t>
            </a:r>
            <a:endParaRPr/>
          </a:p>
          <a:p>
            <a:pPr marL="176400" lvl="3" indent="-172800" algn="l" rtl="0"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Observer pattern allows visual components to listen for new tracks &amp; updates to existing tracks</a:t>
            </a:r>
            <a:endParaRPr/>
          </a:p>
          <a:p>
            <a:pPr marL="176400" lvl="3" indent="-172800" algn="l" rtl="0">
              <a:spcBef>
                <a:spcPts val="667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Helps achieve loose coupling &amp; reduces time complexity of functions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872</Words>
  <Application>Microsoft Office PowerPoint</Application>
  <PresentationFormat>Custom</PresentationFormat>
  <Paragraphs>174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 Black</vt:lpstr>
      <vt:lpstr>Arial</vt:lpstr>
      <vt:lpstr>Calibri</vt:lpstr>
      <vt:lpstr>Book Antiqua</vt:lpstr>
      <vt:lpstr>2_Office Theme</vt:lpstr>
      <vt:lpstr>3_Office Theme</vt:lpstr>
      <vt:lpstr>Future Tactical Management System  (fTMS)</vt:lpstr>
      <vt:lpstr>Introduction </vt:lpstr>
      <vt:lpstr>PowerPoint Presentation</vt:lpstr>
      <vt:lpstr>Technologies</vt:lpstr>
      <vt:lpstr>Technologies</vt:lpstr>
      <vt:lpstr>Architecture</vt:lpstr>
      <vt:lpstr>Data Visualisation: Map Component</vt:lpstr>
      <vt:lpstr>PowerPoint Presentation</vt:lpstr>
      <vt:lpstr>Meeting Performance Requirements</vt:lpstr>
      <vt:lpstr>Observer Pattern Example</vt:lpstr>
      <vt:lpstr>Persistence: MongoDB &amp; Mongoose ODM</vt:lpstr>
      <vt:lpstr>Role-Based Access Control &amp; Sessions</vt:lpstr>
      <vt:lpstr>Track Classification Component</vt:lpstr>
      <vt:lpstr>Track Classification Component</vt:lpstr>
      <vt:lpstr>Weapon Communication Components</vt:lpstr>
      <vt:lpstr>Weapon Communication Components</vt:lpstr>
      <vt:lpstr>Settings Component</vt:lpstr>
      <vt:lpstr>Kafka Streams</vt:lpstr>
      <vt:lpstr>Alerts Component </vt:lpstr>
      <vt:lpstr>Track Replay Component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Tactical Management System  (fTMS)</dc:title>
  <cp:lastModifiedBy>Jared Linklater</cp:lastModifiedBy>
  <cp:revision>3</cp:revision>
  <dcterms:modified xsi:type="dcterms:W3CDTF">2019-11-03T23:36:02Z</dcterms:modified>
</cp:coreProperties>
</file>